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Inter Bold" panose="020B0604020202020204" charset="0"/>
      <p:regular r:id="rId13"/>
    </p:embeddedFont>
    <p:embeddedFont>
      <p:font typeface="TT Fors" panose="020B0604020202020204" charset="0"/>
      <p:regular r:id="rId14"/>
    </p:embeddedFont>
    <p:embeddedFont>
      <p:font typeface="TT For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235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5" r="-1605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-100918" y="0"/>
            <a:ext cx="19153622" cy="10223770"/>
          </a:xfrm>
          <a:custGeom>
            <a:avLst/>
            <a:gdLst/>
            <a:ahLst/>
            <a:cxnLst/>
            <a:rect l="l" t="t" r="r" b="b"/>
            <a:pathLst>
              <a:path w="19153622" h="10223770">
                <a:moveTo>
                  <a:pt x="0" y="0"/>
                </a:moveTo>
                <a:lnTo>
                  <a:pt x="19153622" y="0"/>
                </a:lnTo>
                <a:lnTo>
                  <a:pt x="19153622" y="10223770"/>
                </a:lnTo>
                <a:lnTo>
                  <a:pt x="0" y="10223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56" t="-2344" r="-817" b="-1909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-495809" y="848953"/>
            <a:ext cx="9152962" cy="617191"/>
            <a:chOff x="0" y="0"/>
            <a:chExt cx="2410657" cy="1625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10657" cy="162552"/>
            </a:xfrm>
            <a:custGeom>
              <a:avLst/>
              <a:gdLst/>
              <a:ahLst/>
              <a:cxnLst/>
              <a:rect l="l" t="t" r="r" b="b"/>
              <a:pathLst>
                <a:path w="2410657" h="162552">
                  <a:moveTo>
                    <a:pt x="81276" y="0"/>
                  </a:moveTo>
                  <a:lnTo>
                    <a:pt x="2329380" y="0"/>
                  </a:lnTo>
                  <a:cubicBezTo>
                    <a:pt x="2374268" y="0"/>
                    <a:pt x="2410657" y="36389"/>
                    <a:pt x="2410657" y="81276"/>
                  </a:cubicBezTo>
                  <a:lnTo>
                    <a:pt x="2410657" y="81276"/>
                  </a:lnTo>
                  <a:cubicBezTo>
                    <a:pt x="2410657" y="102832"/>
                    <a:pt x="2402093" y="123505"/>
                    <a:pt x="2386851" y="138747"/>
                  </a:cubicBezTo>
                  <a:cubicBezTo>
                    <a:pt x="2371609" y="153989"/>
                    <a:pt x="2350936" y="162552"/>
                    <a:pt x="2329380" y="162552"/>
                  </a:cubicBezTo>
                  <a:lnTo>
                    <a:pt x="81276" y="162552"/>
                  </a:lnTo>
                  <a:cubicBezTo>
                    <a:pt x="59720" y="162552"/>
                    <a:pt x="39047" y="153989"/>
                    <a:pt x="23805" y="138747"/>
                  </a:cubicBezTo>
                  <a:cubicBezTo>
                    <a:pt x="8563" y="123505"/>
                    <a:pt x="0" y="102832"/>
                    <a:pt x="0" y="81276"/>
                  </a:cubicBezTo>
                  <a:lnTo>
                    <a:pt x="0" y="81276"/>
                  </a:lnTo>
                  <a:cubicBezTo>
                    <a:pt x="0" y="59720"/>
                    <a:pt x="8563" y="39047"/>
                    <a:pt x="23805" y="23805"/>
                  </a:cubicBezTo>
                  <a:cubicBezTo>
                    <a:pt x="39047" y="8563"/>
                    <a:pt x="59720" y="0"/>
                    <a:pt x="81276" y="0"/>
                  </a:cubicBezTo>
                  <a:close/>
                </a:path>
              </a:pathLst>
            </a:custGeom>
            <a:solidFill>
              <a:srgbClr val="EF303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10657" cy="200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905210"/>
            <a:ext cx="18288000" cy="5980460"/>
            <a:chOff x="0" y="0"/>
            <a:chExt cx="2833290" cy="9265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33290" cy="926530"/>
            </a:xfrm>
            <a:custGeom>
              <a:avLst/>
              <a:gdLst/>
              <a:ahLst/>
              <a:cxnLst/>
              <a:rect l="l" t="t" r="r" b="b"/>
              <a:pathLst>
                <a:path w="2833290" h="926530">
                  <a:moveTo>
                    <a:pt x="0" y="0"/>
                  </a:moveTo>
                  <a:lnTo>
                    <a:pt x="2833290" y="0"/>
                  </a:lnTo>
                  <a:lnTo>
                    <a:pt x="2833290" y="926530"/>
                  </a:lnTo>
                  <a:lnTo>
                    <a:pt x="0" y="926530"/>
                  </a:lnTo>
                  <a:close/>
                </a:path>
              </a:pathLst>
            </a:custGeom>
            <a:blipFill>
              <a:blip r:embed="rId5">
                <a:alphaModFix amt="30000"/>
              </a:blip>
              <a:stretch>
                <a:fillRect t="-24537" b="-24537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9" name="Freeform 9"/>
          <p:cNvSpPr/>
          <p:nvPr/>
        </p:nvSpPr>
        <p:spPr>
          <a:xfrm>
            <a:off x="16434618" y="1058398"/>
            <a:ext cx="824682" cy="206170"/>
          </a:xfrm>
          <a:custGeom>
            <a:avLst/>
            <a:gdLst/>
            <a:ahLst/>
            <a:cxnLst/>
            <a:rect l="l" t="t" r="r" b="b"/>
            <a:pathLst>
              <a:path w="824682" h="206170">
                <a:moveTo>
                  <a:pt x="0" y="0"/>
                </a:moveTo>
                <a:lnTo>
                  <a:pt x="824682" y="0"/>
                </a:lnTo>
                <a:lnTo>
                  <a:pt x="824682" y="206171"/>
                </a:lnTo>
                <a:lnTo>
                  <a:pt x="0" y="2061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2101852" y="4990044"/>
            <a:ext cx="14084296" cy="248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9"/>
              </a:lnSpc>
            </a:pPr>
            <a:r>
              <a:rPr lang="en-US" sz="14499" b="1" spc="-434" dirty="0">
                <a:solidFill>
                  <a:srgbClr val="EF303F"/>
                </a:solidFill>
                <a:latin typeface="Inter Bold"/>
                <a:ea typeface="Inter Bold"/>
                <a:cs typeface="Inter Bold"/>
                <a:sym typeface="Inter Bold"/>
              </a:rPr>
              <a:t>NIMBA LIBRAIRE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9101" y="1024986"/>
            <a:ext cx="8431562" cy="3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14"/>
              </a:lnSpc>
              <a:spcBef>
                <a:spcPct val="0"/>
              </a:spcBef>
            </a:pPr>
            <a:r>
              <a:rPr lang="en-US" sz="2543" b="1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AISSATOU L. DIALLO &amp; AHMED R. BANGOURA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56398" y="8281387"/>
            <a:ext cx="12668529" cy="1277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2"/>
              </a:lnSpc>
            </a:pPr>
            <a:r>
              <a:rPr lang="en-US" sz="3673" b="1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Application de gestion de librairie avec architecture orientée patterns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5" r="-1605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6105561" cy="10287000"/>
            <a:chOff x="0" y="0"/>
            <a:chExt cx="1563137" cy="26336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63137" cy="2633664"/>
            </a:xfrm>
            <a:custGeom>
              <a:avLst/>
              <a:gdLst/>
              <a:ahLst/>
              <a:cxnLst/>
              <a:rect l="l" t="t" r="r" b="b"/>
              <a:pathLst>
                <a:path w="1563137" h="2633664">
                  <a:moveTo>
                    <a:pt x="0" y="0"/>
                  </a:moveTo>
                  <a:lnTo>
                    <a:pt x="1563137" y="0"/>
                  </a:lnTo>
                  <a:lnTo>
                    <a:pt x="1563137" y="2633664"/>
                  </a:lnTo>
                  <a:lnTo>
                    <a:pt x="0" y="2633664"/>
                  </a:lnTo>
                  <a:close/>
                </a:path>
              </a:pathLst>
            </a:custGeom>
            <a:blipFill>
              <a:blip r:embed="rId3">
                <a:alphaModFix amt="70000"/>
              </a:blip>
              <a:stretch>
                <a:fillRect l="-76594" r="-76594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5" name="Freeform 5"/>
          <p:cNvSpPr/>
          <p:nvPr/>
        </p:nvSpPr>
        <p:spPr>
          <a:xfrm>
            <a:off x="16434618" y="1058398"/>
            <a:ext cx="824682" cy="206170"/>
          </a:xfrm>
          <a:custGeom>
            <a:avLst/>
            <a:gdLst/>
            <a:ahLst/>
            <a:cxnLst/>
            <a:rect l="l" t="t" r="r" b="b"/>
            <a:pathLst>
              <a:path w="824682" h="206170">
                <a:moveTo>
                  <a:pt x="0" y="0"/>
                </a:moveTo>
                <a:lnTo>
                  <a:pt x="824682" y="0"/>
                </a:lnTo>
                <a:lnTo>
                  <a:pt x="824682" y="206171"/>
                </a:lnTo>
                <a:lnTo>
                  <a:pt x="0" y="2061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-495809" y="848953"/>
            <a:ext cx="4602293" cy="617191"/>
            <a:chOff x="0" y="0"/>
            <a:chExt cx="1212127" cy="1625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2127" cy="162552"/>
            </a:xfrm>
            <a:custGeom>
              <a:avLst/>
              <a:gdLst/>
              <a:ahLst/>
              <a:cxnLst/>
              <a:rect l="l" t="t" r="r" b="b"/>
              <a:pathLst>
                <a:path w="1212127" h="162552">
                  <a:moveTo>
                    <a:pt x="81276" y="0"/>
                  </a:moveTo>
                  <a:lnTo>
                    <a:pt x="1130850" y="0"/>
                  </a:lnTo>
                  <a:cubicBezTo>
                    <a:pt x="1152406" y="0"/>
                    <a:pt x="1173079" y="8563"/>
                    <a:pt x="1188321" y="23805"/>
                  </a:cubicBezTo>
                  <a:cubicBezTo>
                    <a:pt x="1203564" y="39047"/>
                    <a:pt x="1212127" y="59720"/>
                    <a:pt x="1212127" y="81276"/>
                  </a:cubicBezTo>
                  <a:lnTo>
                    <a:pt x="1212127" y="81276"/>
                  </a:lnTo>
                  <a:cubicBezTo>
                    <a:pt x="1212127" y="126164"/>
                    <a:pt x="1175738" y="162552"/>
                    <a:pt x="1130850" y="162552"/>
                  </a:cubicBezTo>
                  <a:lnTo>
                    <a:pt x="81276" y="162552"/>
                  </a:lnTo>
                  <a:cubicBezTo>
                    <a:pt x="59720" y="162552"/>
                    <a:pt x="39047" y="153989"/>
                    <a:pt x="23805" y="138747"/>
                  </a:cubicBezTo>
                  <a:cubicBezTo>
                    <a:pt x="8563" y="123505"/>
                    <a:pt x="0" y="102832"/>
                    <a:pt x="0" y="81276"/>
                  </a:cubicBezTo>
                  <a:lnTo>
                    <a:pt x="0" y="81276"/>
                  </a:lnTo>
                  <a:cubicBezTo>
                    <a:pt x="0" y="59720"/>
                    <a:pt x="8563" y="39047"/>
                    <a:pt x="23805" y="23805"/>
                  </a:cubicBezTo>
                  <a:cubicBezTo>
                    <a:pt x="39047" y="8563"/>
                    <a:pt x="59720" y="0"/>
                    <a:pt x="81276" y="0"/>
                  </a:cubicBezTo>
                  <a:close/>
                </a:path>
              </a:pathLst>
            </a:custGeom>
            <a:solidFill>
              <a:srgbClr val="EF303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12127" cy="200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134141" y="3559293"/>
            <a:ext cx="13535654" cy="6135737"/>
            <a:chOff x="0" y="0"/>
            <a:chExt cx="3564946" cy="16159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64946" cy="1615997"/>
            </a:xfrm>
            <a:custGeom>
              <a:avLst/>
              <a:gdLst/>
              <a:ahLst/>
              <a:cxnLst/>
              <a:rect l="l" t="t" r="r" b="b"/>
              <a:pathLst>
                <a:path w="3564946" h="1615997">
                  <a:moveTo>
                    <a:pt x="0" y="0"/>
                  </a:moveTo>
                  <a:lnTo>
                    <a:pt x="3564946" y="0"/>
                  </a:lnTo>
                  <a:lnTo>
                    <a:pt x="3564946" y="1615997"/>
                  </a:lnTo>
                  <a:lnTo>
                    <a:pt x="0" y="1615997"/>
                  </a:lnTo>
                  <a:close/>
                </a:path>
              </a:pathLst>
            </a:custGeom>
            <a:solidFill>
              <a:srgbClr val="4D090E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564946" cy="1654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024986"/>
            <a:ext cx="2885503" cy="3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14"/>
              </a:lnSpc>
              <a:spcBef>
                <a:spcPct val="0"/>
              </a:spcBef>
            </a:pPr>
            <a:r>
              <a:rPr lang="en-US" sz="2543" b="1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NIMBA LIBRAIRIE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18161" y="2174848"/>
            <a:ext cx="11351634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b="1" spc="-195">
                <a:solidFill>
                  <a:srgbClr val="EF303F"/>
                </a:solidFill>
                <a:latin typeface="Inter Bold"/>
                <a:ea typeface="Inter Bold"/>
                <a:cs typeface="Inter Bold"/>
                <a:sym typeface="Inter Bold"/>
              </a:rPr>
              <a:t>Patterns - Comportementaux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24936" y="4039653"/>
            <a:ext cx="314494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Strategy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00254" y="4765665"/>
            <a:ext cx="10941139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Implémentation : PricingStrategy (Tarifs), PenaltyStrategy (Pénalités).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Rôle : Rend les algorithmes de calcul interchangeables (ex: Tarif Étudiant vs Standard) sans toucher au code métier.</a:t>
            </a:r>
          </a:p>
          <a:p>
            <a:pPr algn="just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624936" y="7913702"/>
            <a:ext cx="688602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Repository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00254" y="8452501"/>
            <a:ext cx="10941139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Implémentation : BookRepository, UserRepository.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Rôle : Isole la couche métier de la complexité du stockage (fichiers CSV).</a:t>
            </a:r>
          </a:p>
          <a:p>
            <a:pPr algn="just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624936" y="6078845"/>
            <a:ext cx="314494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Observer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00254" y="6619572"/>
            <a:ext cx="10941139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Implémentation : EventBus.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Rôle : Notifie les différents modules (Affichage, Logs) en temps réel lors d'événements clés (Vente, Retard).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5" r="-1605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5304308" cy="10287000"/>
            <a:chOff x="0" y="0"/>
            <a:chExt cx="1241525" cy="2407773"/>
          </a:xfrm>
        </p:grpSpPr>
        <p:sp>
          <p:nvSpPr>
            <p:cNvPr id="4" name="Freeform 4"/>
            <p:cNvSpPr/>
            <p:nvPr/>
          </p:nvSpPr>
          <p:spPr>
            <a:xfrm rot="-5400000">
              <a:off x="-583124" y="583124"/>
              <a:ext cx="2407773" cy="1241525"/>
            </a:xfrm>
            <a:custGeom>
              <a:avLst/>
              <a:gdLst/>
              <a:ahLst/>
              <a:cxnLst/>
              <a:rect l="l" t="t" r="r" b="b"/>
              <a:pathLst>
                <a:path w="2407773" h="1241525">
                  <a:moveTo>
                    <a:pt x="2407773" y="0"/>
                  </a:moveTo>
                  <a:lnTo>
                    <a:pt x="2407773" y="1241525"/>
                  </a:lnTo>
                  <a:lnTo>
                    <a:pt x="0" y="1241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4528" b="-14528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5" name="Freeform 5"/>
          <p:cNvSpPr/>
          <p:nvPr/>
        </p:nvSpPr>
        <p:spPr>
          <a:xfrm>
            <a:off x="16434618" y="1058398"/>
            <a:ext cx="824682" cy="206170"/>
          </a:xfrm>
          <a:custGeom>
            <a:avLst/>
            <a:gdLst/>
            <a:ahLst/>
            <a:cxnLst/>
            <a:rect l="l" t="t" r="r" b="b"/>
            <a:pathLst>
              <a:path w="824682" h="206170">
                <a:moveTo>
                  <a:pt x="0" y="0"/>
                </a:moveTo>
                <a:lnTo>
                  <a:pt x="824682" y="0"/>
                </a:lnTo>
                <a:lnTo>
                  <a:pt x="824682" y="206171"/>
                </a:lnTo>
                <a:lnTo>
                  <a:pt x="0" y="2061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-495809" y="848953"/>
            <a:ext cx="4602293" cy="617191"/>
            <a:chOff x="0" y="0"/>
            <a:chExt cx="1212127" cy="1625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2127" cy="162552"/>
            </a:xfrm>
            <a:custGeom>
              <a:avLst/>
              <a:gdLst/>
              <a:ahLst/>
              <a:cxnLst/>
              <a:rect l="l" t="t" r="r" b="b"/>
              <a:pathLst>
                <a:path w="1212127" h="162552">
                  <a:moveTo>
                    <a:pt x="81276" y="0"/>
                  </a:moveTo>
                  <a:lnTo>
                    <a:pt x="1130850" y="0"/>
                  </a:lnTo>
                  <a:cubicBezTo>
                    <a:pt x="1152406" y="0"/>
                    <a:pt x="1173079" y="8563"/>
                    <a:pt x="1188321" y="23805"/>
                  </a:cubicBezTo>
                  <a:cubicBezTo>
                    <a:pt x="1203564" y="39047"/>
                    <a:pt x="1212127" y="59720"/>
                    <a:pt x="1212127" y="81276"/>
                  </a:cubicBezTo>
                  <a:lnTo>
                    <a:pt x="1212127" y="81276"/>
                  </a:lnTo>
                  <a:cubicBezTo>
                    <a:pt x="1212127" y="126164"/>
                    <a:pt x="1175738" y="162552"/>
                    <a:pt x="1130850" y="162552"/>
                  </a:cubicBezTo>
                  <a:lnTo>
                    <a:pt x="81276" y="162552"/>
                  </a:lnTo>
                  <a:cubicBezTo>
                    <a:pt x="59720" y="162552"/>
                    <a:pt x="39047" y="153989"/>
                    <a:pt x="23805" y="138747"/>
                  </a:cubicBezTo>
                  <a:cubicBezTo>
                    <a:pt x="8563" y="123505"/>
                    <a:pt x="0" y="102832"/>
                    <a:pt x="0" y="81276"/>
                  </a:cubicBezTo>
                  <a:lnTo>
                    <a:pt x="0" y="81276"/>
                  </a:lnTo>
                  <a:cubicBezTo>
                    <a:pt x="0" y="59720"/>
                    <a:pt x="8563" y="39047"/>
                    <a:pt x="23805" y="23805"/>
                  </a:cubicBezTo>
                  <a:cubicBezTo>
                    <a:pt x="39047" y="8563"/>
                    <a:pt x="59720" y="0"/>
                    <a:pt x="81276" y="0"/>
                  </a:cubicBezTo>
                  <a:close/>
                </a:path>
              </a:pathLst>
            </a:custGeom>
            <a:solidFill>
              <a:srgbClr val="EF303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12127" cy="200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764159" y="2148089"/>
            <a:ext cx="5883565" cy="104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7800" b="1" spc="-234">
                <a:solidFill>
                  <a:srgbClr val="EF303F"/>
                </a:solidFill>
                <a:latin typeface="Inter Bold"/>
                <a:ea typeface="Inter Bold"/>
                <a:cs typeface="Inter Bold"/>
                <a:sym typeface="Inter Bold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38819" y="3546147"/>
            <a:ext cx="9428111" cy="253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 b="1">
                <a:solidFill>
                  <a:srgbClr val="EF303F"/>
                </a:solidFill>
                <a:latin typeface="TT Fors Bold"/>
                <a:ea typeface="TT Fors Bold"/>
                <a:cs typeface="TT Fors Bold"/>
                <a:sym typeface="TT Fors Bold"/>
              </a:rPr>
              <a:t>Bilan Technique :</a:t>
            </a:r>
          </a:p>
          <a:p>
            <a:pPr algn="just">
              <a:lnSpc>
                <a:spcPts val="1260"/>
              </a:lnSpc>
            </a:pPr>
            <a:endParaRPr lang="en-US" sz="2299" b="1">
              <a:solidFill>
                <a:srgbClr val="EF303F"/>
              </a:solidFill>
              <a:latin typeface="TT Fors Bold"/>
              <a:ea typeface="TT Fors Bold"/>
              <a:cs typeface="TT Fors Bold"/>
              <a:sym typeface="TT Fors Bold"/>
            </a:endParaRPr>
          </a:p>
          <a:p>
            <a:pPr marL="496567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Architecture modulaire grâce aux patterns : l'ajout d'un nouveau type de paiement ou d'une règle de pénalité ne nécessite aucune modification du cœur de l'application (Open/Closed Principle).</a:t>
            </a:r>
          </a:p>
          <a:p>
            <a:pPr marL="496567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Code testable et découplé.</a:t>
            </a:r>
          </a:p>
          <a:p>
            <a:pPr algn="just">
              <a:lnSpc>
                <a:spcPts val="3219"/>
              </a:lnSpc>
            </a:pPr>
            <a:endParaRPr lang="en-US" sz="2299">
              <a:solidFill>
                <a:srgbClr val="FFFFFF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038819" y="6040427"/>
            <a:ext cx="9265168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 b="1">
                <a:solidFill>
                  <a:srgbClr val="EF303F"/>
                </a:solidFill>
                <a:latin typeface="TT Fors Bold"/>
                <a:ea typeface="TT Fors Bold"/>
                <a:cs typeface="TT Fors Bold"/>
                <a:sym typeface="TT Fors Bold"/>
              </a:rPr>
              <a:t>Compétences acquises :</a:t>
            </a:r>
          </a:p>
          <a:p>
            <a:pPr algn="just">
              <a:lnSpc>
                <a:spcPts val="1260"/>
              </a:lnSpc>
            </a:pPr>
            <a:endParaRPr lang="en-US" sz="2299" b="1">
              <a:solidFill>
                <a:srgbClr val="EF303F"/>
              </a:solidFill>
              <a:latin typeface="TT Fors Bold"/>
              <a:ea typeface="TT Fors Bold"/>
              <a:cs typeface="TT Fors Bold"/>
              <a:sym typeface="TT Fors Bold"/>
            </a:endParaRPr>
          </a:p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Maîtrise pratique des patterns GoF.</a:t>
            </a:r>
          </a:p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Gestion de la persistance fichier et des flux de données.</a:t>
            </a:r>
          </a:p>
          <a:p>
            <a:pPr algn="just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1024986"/>
            <a:ext cx="2885503" cy="3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14"/>
              </a:lnSpc>
              <a:spcBef>
                <a:spcPct val="0"/>
              </a:spcBef>
            </a:pPr>
            <a:r>
              <a:rPr lang="en-US" sz="2543" b="1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NIMBA LIBRAIRIE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38819" y="7707302"/>
            <a:ext cx="9265168" cy="233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 b="1">
                <a:solidFill>
                  <a:srgbClr val="EF303F"/>
                </a:solidFill>
                <a:latin typeface="TT Fors Bold"/>
                <a:ea typeface="TT Fors Bold"/>
                <a:cs typeface="TT Fors Bold"/>
                <a:sym typeface="TT Fors Bold"/>
              </a:rPr>
              <a:t>Perspectives d'amélioration :</a:t>
            </a:r>
          </a:p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Remplacer le stockage CSV par une base de données SQL (facilité par le pattern Repository).</a:t>
            </a:r>
          </a:p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Développer une interface graphique (JavaFX) connectée à l'EventBus.</a:t>
            </a:r>
          </a:p>
          <a:p>
            <a:pPr algn="just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5" r="-1605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-495809" y="848953"/>
            <a:ext cx="4602293" cy="617191"/>
            <a:chOff x="0" y="0"/>
            <a:chExt cx="1212127" cy="162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2127" cy="162552"/>
            </a:xfrm>
            <a:custGeom>
              <a:avLst/>
              <a:gdLst/>
              <a:ahLst/>
              <a:cxnLst/>
              <a:rect l="l" t="t" r="r" b="b"/>
              <a:pathLst>
                <a:path w="1212127" h="162552">
                  <a:moveTo>
                    <a:pt x="81276" y="0"/>
                  </a:moveTo>
                  <a:lnTo>
                    <a:pt x="1130850" y="0"/>
                  </a:lnTo>
                  <a:cubicBezTo>
                    <a:pt x="1152406" y="0"/>
                    <a:pt x="1173079" y="8563"/>
                    <a:pt x="1188321" y="23805"/>
                  </a:cubicBezTo>
                  <a:cubicBezTo>
                    <a:pt x="1203564" y="39047"/>
                    <a:pt x="1212127" y="59720"/>
                    <a:pt x="1212127" y="81276"/>
                  </a:cubicBezTo>
                  <a:lnTo>
                    <a:pt x="1212127" y="81276"/>
                  </a:lnTo>
                  <a:cubicBezTo>
                    <a:pt x="1212127" y="126164"/>
                    <a:pt x="1175738" y="162552"/>
                    <a:pt x="1130850" y="162552"/>
                  </a:cubicBezTo>
                  <a:lnTo>
                    <a:pt x="81276" y="162552"/>
                  </a:lnTo>
                  <a:cubicBezTo>
                    <a:pt x="59720" y="162552"/>
                    <a:pt x="39047" y="153989"/>
                    <a:pt x="23805" y="138747"/>
                  </a:cubicBezTo>
                  <a:cubicBezTo>
                    <a:pt x="8563" y="123505"/>
                    <a:pt x="0" y="102832"/>
                    <a:pt x="0" y="81276"/>
                  </a:cubicBezTo>
                  <a:lnTo>
                    <a:pt x="0" y="81276"/>
                  </a:lnTo>
                  <a:cubicBezTo>
                    <a:pt x="0" y="59720"/>
                    <a:pt x="8563" y="39047"/>
                    <a:pt x="23805" y="23805"/>
                  </a:cubicBezTo>
                  <a:cubicBezTo>
                    <a:pt x="39047" y="8563"/>
                    <a:pt x="59720" y="0"/>
                    <a:pt x="81276" y="0"/>
                  </a:cubicBezTo>
                  <a:close/>
                </a:path>
              </a:pathLst>
            </a:custGeom>
            <a:solidFill>
              <a:srgbClr val="EF303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12127" cy="200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163462" y="7606318"/>
            <a:ext cx="1124538" cy="2680682"/>
            <a:chOff x="0" y="0"/>
            <a:chExt cx="296175" cy="7060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6175" cy="706023"/>
            </a:xfrm>
            <a:custGeom>
              <a:avLst/>
              <a:gdLst/>
              <a:ahLst/>
              <a:cxnLst/>
              <a:rect l="l" t="t" r="r" b="b"/>
              <a:pathLst>
                <a:path w="296175" h="706023">
                  <a:moveTo>
                    <a:pt x="0" y="0"/>
                  </a:moveTo>
                  <a:lnTo>
                    <a:pt x="296175" y="0"/>
                  </a:lnTo>
                  <a:lnTo>
                    <a:pt x="296175" y="706023"/>
                  </a:lnTo>
                  <a:lnTo>
                    <a:pt x="0" y="706023"/>
                  </a:lnTo>
                  <a:close/>
                </a:path>
              </a:pathLst>
            </a:custGeom>
            <a:solidFill>
              <a:srgbClr val="4D090E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96175" cy="744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2692722"/>
            <a:ext cx="6495141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b="1" spc="-195">
                <a:solidFill>
                  <a:srgbClr val="EF303F"/>
                </a:solidFill>
                <a:latin typeface="Inter Bold"/>
                <a:ea typeface="Inter Bold"/>
                <a:cs typeface="Inter Bold"/>
                <a:sym typeface="Inter Bold"/>
              </a:rPr>
              <a:t>Sommaire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05338" y="3887614"/>
            <a:ext cx="12593856" cy="582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01. Contexte &amp; Introduction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Présentation du cadre du projet (COO Avancée) et de l'application "Librairie Nimba".</a:t>
            </a:r>
          </a:p>
          <a:p>
            <a:pPr algn="l">
              <a:lnSpc>
                <a:spcPts val="1260"/>
              </a:lnSpc>
            </a:pPr>
            <a:endParaRPr lang="en-US" sz="2199">
              <a:solidFill>
                <a:srgbClr val="FFFFFF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02. La Problématique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Analyse des défis architecturaux : rigidité du code, extensibilité et couplage.</a:t>
            </a:r>
          </a:p>
          <a:p>
            <a:pPr algn="l">
              <a:lnSpc>
                <a:spcPts val="1260"/>
              </a:lnSpc>
            </a:pPr>
            <a:endParaRPr lang="en-US" sz="2199">
              <a:solidFill>
                <a:srgbClr val="FFFFFF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03. Résultats Attendus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Les objectifs fonctionnels et techniques fixés par le cahier des charges.</a:t>
            </a:r>
          </a:p>
          <a:p>
            <a:pPr algn="l">
              <a:lnSpc>
                <a:spcPts val="1260"/>
              </a:lnSpc>
            </a:pPr>
            <a:r>
              <a:rPr lang="en-US" sz="90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9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04. Fonctionnalités Implémentées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Vue d'ensemble des modules : Gestion Admin, Catalogue, Ventes et Locations.</a:t>
            </a:r>
          </a:p>
          <a:p>
            <a:pPr algn="l">
              <a:lnSpc>
                <a:spcPts val="1260"/>
              </a:lnSpc>
            </a:pPr>
            <a:endParaRPr lang="en-US" sz="2199">
              <a:solidFill>
                <a:srgbClr val="FFFFFF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05. Architecture &amp; Design Patterns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Analyse détaillée des patterns utilisés (Créationnels, Structurels, Comportementaux) et leur rôle.</a:t>
            </a:r>
          </a:p>
          <a:p>
            <a:pPr algn="l">
              <a:lnSpc>
                <a:spcPts val="1260"/>
              </a:lnSpc>
            </a:pPr>
            <a:endParaRPr lang="en-US" sz="2199">
              <a:solidFill>
                <a:srgbClr val="FFFFFF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06. Conclusion &amp; Perspectives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Bilan du projet, compétences acquises et pistes d'amélioration.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6434618" y="1058398"/>
            <a:ext cx="824682" cy="206170"/>
          </a:xfrm>
          <a:custGeom>
            <a:avLst/>
            <a:gdLst/>
            <a:ahLst/>
            <a:cxnLst/>
            <a:rect l="l" t="t" r="r" b="b"/>
            <a:pathLst>
              <a:path w="824682" h="206170">
                <a:moveTo>
                  <a:pt x="0" y="0"/>
                </a:moveTo>
                <a:lnTo>
                  <a:pt x="824682" y="0"/>
                </a:lnTo>
                <a:lnTo>
                  <a:pt x="824682" y="206171"/>
                </a:lnTo>
                <a:lnTo>
                  <a:pt x="0" y="2061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1028700" y="1024986"/>
            <a:ext cx="2885503" cy="3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14"/>
              </a:lnSpc>
              <a:spcBef>
                <a:spcPct val="0"/>
              </a:spcBef>
            </a:pPr>
            <a:r>
              <a:rPr lang="en-US" sz="2543" b="1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NIMBA LIBRAIRIE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5" r="-1605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028700" y="0"/>
            <a:ext cx="4719540" cy="10287000"/>
            <a:chOff x="0" y="0"/>
            <a:chExt cx="124300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43006" cy="2709333"/>
            </a:xfrm>
            <a:custGeom>
              <a:avLst/>
              <a:gdLst/>
              <a:ahLst/>
              <a:cxnLst/>
              <a:rect l="l" t="t" r="r" b="b"/>
              <a:pathLst>
                <a:path w="1243006" h="2709333">
                  <a:moveTo>
                    <a:pt x="0" y="0"/>
                  </a:moveTo>
                  <a:lnTo>
                    <a:pt x="1243006" y="0"/>
                  </a:lnTo>
                  <a:lnTo>
                    <a:pt x="12430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D090E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4300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5809" y="848953"/>
            <a:ext cx="4602293" cy="617191"/>
            <a:chOff x="0" y="0"/>
            <a:chExt cx="1212127" cy="1625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2127" cy="162552"/>
            </a:xfrm>
            <a:custGeom>
              <a:avLst/>
              <a:gdLst/>
              <a:ahLst/>
              <a:cxnLst/>
              <a:rect l="l" t="t" r="r" b="b"/>
              <a:pathLst>
                <a:path w="1212127" h="162552">
                  <a:moveTo>
                    <a:pt x="81276" y="0"/>
                  </a:moveTo>
                  <a:lnTo>
                    <a:pt x="1130850" y="0"/>
                  </a:lnTo>
                  <a:cubicBezTo>
                    <a:pt x="1152406" y="0"/>
                    <a:pt x="1173079" y="8563"/>
                    <a:pt x="1188321" y="23805"/>
                  </a:cubicBezTo>
                  <a:cubicBezTo>
                    <a:pt x="1203564" y="39047"/>
                    <a:pt x="1212127" y="59720"/>
                    <a:pt x="1212127" y="81276"/>
                  </a:cubicBezTo>
                  <a:lnTo>
                    <a:pt x="1212127" y="81276"/>
                  </a:lnTo>
                  <a:cubicBezTo>
                    <a:pt x="1212127" y="126164"/>
                    <a:pt x="1175738" y="162552"/>
                    <a:pt x="1130850" y="162552"/>
                  </a:cubicBezTo>
                  <a:lnTo>
                    <a:pt x="81276" y="162552"/>
                  </a:lnTo>
                  <a:cubicBezTo>
                    <a:pt x="59720" y="162552"/>
                    <a:pt x="39047" y="153989"/>
                    <a:pt x="23805" y="138747"/>
                  </a:cubicBezTo>
                  <a:cubicBezTo>
                    <a:pt x="8563" y="123505"/>
                    <a:pt x="0" y="102832"/>
                    <a:pt x="0" y="81276"/>
                  </a:cubicBezTo>
                  <a:lnTo>
                    <a:pt x="0" y="81276"/>
                  </a:lnTo>
                  <a:cubicBezTo>
                    <a:pt x="0" y="59720"/>
                    <a:pt x="8563" y="39047"/>
                    <a:pt x="23805" y="23805"/>
                  </a:cubicBezTo>
                  <a:cubicBezTo>
                    <a:pt x="39047" y="8563"/>
                    <a:pt x="59720" y="0"/>
                    <a:pt x="81276" y="0"/>
                  </a:cubicBezTo>
                  <a:close/>
                </a:path>
              </a:pathLst>
            </a:custGeom>
            <a:solidFill>
              <a:srgbClr val="EF303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12127" cy="200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1905210"/>
            <a:ext cx="5246370" cy="7353090"/>
            <a:chOff x="0" y="0"/>
            <a:chExt cx="812800" cy="11391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139186"/>
            </a:xfrm>
            <a:custGeom>
              <a:avLst/>
              <a:gdLst/>
              <a:ahLst/>
              <a:cxnLst/>
              <a:rect l="l" t="t" r="r" b="b"/>
              <a:pathLst>
                <a:path w="812800" h="1139186">
                  <a:moveTo>
                    <a:pt x="0" y="0"/>
                  </a:moveTo>
                  <a:lnTo>
                    <a:pt x="812800" y="0"/>
                  </a:lnTo>
                  <a:lnTo>
                    <a:pt x="812800" y="1139186"/>
                  </a:lnTo>
                  <a:lnTo>
                    <a:pt x="0" y="1139186"/>
                  </a:lnTo>
                  <a:close/>
                </a:path>
              </a:pathLst>
            </a:custGeom>
            <a:blipFill>
              <a:blip r:embed="rId3"/>
              <a:stretch>
                <a:fillRect t="-2145" b="-2145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434618" y="1058398"/>
            <a:ext cx="824682" cy="206170"/>
          </a:xfrm>
          <a:custGeom>
            <a:avLst/>
            <a:gdLst/>
            <a:ahLst/>
            <a:cxnLst/>
            <a:rect l="l" t="t" r="r" b="b"/>
            <a:pathLst>
              <a:path w="824682" h="206170">
                <a:moveTo>
                  <a:pt x="0" y="0"/>
                </a:moveTo>
                <a:lnTo>
                  <a:pt x="824682" y="0"/>
                </a:lnTo>
                <a:lnTo>
                  <a:pt x="824682" y="206171"/>
                </a:lnTo>
                <a:lnTo>
                  <a:pt x="0" y="2061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1028700" y="1024986"/>
            <a:ext cx="2885503" cy="3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14"/>
              </a:lnSpc>
              <a:spcBef>
                <a:spcPct val="0"/>
              </a:spcBef>
            </a:pPr>
            <a:r>
              <a:rPr lang="en-US" sz="2543" b="1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NIMBA LIBRAIRIE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40355" y="3057108"/>
            <a:ext cx="8688349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1" spc="-195">
                <a:solidFill>
                  <a:srgbClr val="EF303F"/>
                </a:solidFill>
                <a:latin typeface="Inter Bold"/>
                <a:ea typeface="Inter Bold"/>
                <a:cs typeface="Inter Bold"/>
                <a:sym typeface="Inter Bold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00690" y="4864205"/>
            <a:ext cx="10958610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Ce projet s’inscrit dans le cadre du module de Conception Orientée Objet Avancée. Il consiste en la réalisation de l'application « Librairie Nimba », un système complet de gestion de librairie (ventes, locations, stocks et utilisateurs).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00690" y="6383050"/>
            <a:ext cx="10958610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Au-delà des fonctionnalités métier, l'objectif central de ce travail est de consolider les compétences en architecture logicielle par l'implémentation de Design Patterns (GoF). Cette approche vise à produire un code Java robuste, découplé et facilement extensible, répondant aux standards professionnels de développement.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5" r="-1605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9582041" y="7917454"/>
            <a:ext cx="7070986" cy="2859401"/>
            <a:chOff x="0" y="0"/>
            <a:chExt cx="1862317" cy="7530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62317" cy="753093"/>
            </a:xfrm>
            <a:custGeom>
              <a:avLst/>
              <a:gdLst/>
              <a:ahLst/>
              <a:cxnLst/>
              <a:rect l="l" t="t" r="r" b="b"/>
              <a:pathLst>
                <a:path w="1862317" h="753093">
                  <a:moveTo>
                    <a:pt x="0" y="0"/>
                  </a:moveTo>
                  <a:lnTo>
                    <a:pt x="1862317" y="0"/>
                  </a:lnTo>
                  <a:lnTo>
                    <a:pt x="1862317" y="753093"/>
                  </a:lnTo>
                  <a:lnTo>
                    <a:pt x="0" y="753093"/>
                  </a:lnTo>
                  <a:close/>
                </a:path>
              </a:pathLst>
            </a:custGeom>
            <a:solidFill>
              <a:srgbClr val="4D090E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62317" cy="791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649015" y="1504209"/>
            <a:ext cx="4513787" cy="7353090"/>
            <a:chOff x="0" y="0"/>
            <a:chExt cx="699304" cy="11391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9304" cy="1139186"/>
            </a:xfrm>
            <a:custGeom>
              <a:avLst/>
              <a:gdLst/>
              <a:ahLst/>
              <a:cxnLst/>
              <a:rect l="l" t="t" r="r" b="b"/>
              <a:pathLst>
                <a:path w="699304" h="1139186">
                  <a:moveTo>
                    <a:pt x="0" y="0"/>
                  </a:moveTo>
                  <a:lnTo>
                    <a:pt x="699304" y="0"/>
                  </a:lnTo>
                  <a:lnTo>
                    <a:pt x="699304" y="1139186"/>
                  </a:lnTo>
                  <a:lnTo>
                    <a:pt x="0" y="1139186"/>
                  </a:lnTo>
                  <a:close/>
                </a:path>
              </a:pathLst>
            </a:custGeom>
            <a:blipFill>
              <a:blip r:embed="rId3"/>
              <a:stretch>
                <a:fillRect l="-6412" r="-6412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8" name="Freeform 8"/>
          <p:cNvSpPr/>
          <p:nvPr/>
        </p:nvSpPr>
        <p:spPr>
          <a:xfrm>
            <a:off x="16434618" y="1058398"/>
            <a:ext cx="824682" cy="206170"/>
          </a:xfrm>
          <a:custGeom>
            <a:avLst/>
            <a:gdLst/>
            <a:ahLst/>
            <a:cxnLst/>
            <a:rect l="l" t="t" r="r" b="b"/>
            <a:pathLst>
              <a:path w="824682" h="206170">
                <a:moveTo>
                  <a:pt x="0" y="0"/>
                </a:moveTo>
                <a:lnTo>
                  <a:pt x="824682" y="0"/>
                </a:lnTo>
                <a:lnTo>
                  <a:pt x="824682" y="206171"/>
                </a:lnTo>
                <a:lnTo>
                  <a:pt x="0" y="2061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9" name="Group 9"/>
          <p:cNvGrpSpPr/>
          <p:nvPr/>
        </p:nvGrpSpPr>
        <p:grpSpPr>
          <a:xfrm>
            <a:off x="-495809" y="848953"/>
            <a:ext cx="4602293" cy="617191"/>
            <a:chOff x="0" y="0"/>
            <a:chExt cx="1212127" cy="1625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12127" cy="162552"/>
            </a:xfrm>
            <a:custGeom>
              <a:avLst/>
              <a:gdLst/>
              <a:ahLst/>
              <a:cxnLst/>
              <a:rect l="l" t="t" r="r" b="b"/>
              <a:pathLst>
                <a:path w="1212127" h="162552">
                  <a:moveTo>
                    <a:pt x="81276" y="0"/>
                  </a:moveTo>
                  <a:lnTo>
                    <a:pt x="1130850" y="0"/>
                  </a:lnTo>
                  <a:cubicBezTo>
                    <a:pt x="1152406" y="0"/>
                    <a:pt x="1173079" y="8563"/>
                    <a:pt x="1188321" y="23805"/>
                  </a:cubicBezTo>
                  <a:cubicBezTo>
                    <a:pt x="1203564" y="39047"/>
                    <a:pt x="1212127" y="59720"/>
                    <a:pt x="1212127" y="81276"/>
                  </a:cubicBezTo>
                  <a:lnTo>
                    <a:pt x="1212127" y="81276"/>
                  </a:lnTo>
                  <a:cubicBezTo>
                    <a:pt x="1212127" y="126164"/>
                    <a:pt x="1175738" y="162552"/>
                    <a:pt x="1130850" y="162552"/>
                  </a:cubicBezTo>
                  <a:lnTo>
                    <a:pt x="81276" y="162552"/>
                  </a:lnTo>
                  <a:cubicBezTo>
                    <a:pt x="59720" y="162552"/>
                    <a:pt x="39047" y="153989"/>
                    <a:pt x="23805" y="138747"/>
                  </a:cubicBezTo>
                  <a:cubicBezTo>
                    <a:pt x="8563" y="123505"/>
                    <a:pt x="0" y="102832"/>
                    <a:pt x="0" y="81276"/>
                  </a:cubicBezTo>
                  <a:lnTo>
                    <a:pt x="0" y="81276"/>
                  </a:lnTo>
                  <a:cubicBezTo>
                    <a:pt x="0" y="59720"/>
                    <a:pt x="8563" y="39047"/>
                    <a:pt x="23805" y="23805"/>
                  </a:cubicBezTo>
                  <a:cubicBezTo>
                    <a:pt x="39047" y="8563"/>
                    <a:pt x="59720" y="0"/>
                    <a:pt x="81276" y="0"/>
                  </a:cubicBezTo>
                  <a:close/>
                </a:path>
              </a:pathLst>
            </a:custGeom>
            <a:solidFill>
              <a:srgbClr val="EF303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12127" cy="200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828119"/>
            <a:ext cx="9566282" cy="86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b="1" spc="-195">
                <a:solidFill>
                  <a:srgbClr val="EF303F"/>
                </a:solidFill>
                <a:latin typeface="Inter Bold"/>
                <a:ea typeface="Inter Bold"/>
                <a:cs typeface="Inter Bold"/>
                <a:sym typeface="Inter Bold"/>
              </a:rPr>
              <a:t>Problématique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5253" y="3136219"/>
            <a:ext cx="11184654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"Comment concevoir une application aux règles métier complexes et changeantes, tout en garantissant un code flexible et fermé à la modification ?"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1024986"/>
            <a:ext cx="2885503" cy="3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14"/>
              </a:lnSpc>
              <a:spcBef>
                <a:spcPct val="0"/>
              </a:spcBef>
            </a:pPr>
            <a:r>
              <a:rPr lang="en-US" sz="2543" b="1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NIMBA LIBRAIRIE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5253" y="4037919"/>
            <a:ext cx="11184654" cy="558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 b="1">
                <a:solidFill>
                  <a:srgbClr val="EF303F"/>
                </a:solidFill>
                <a:latin typeface="TT Fors Bold"/>
                <a:ea typeface="TT Fors Bold"/>
                <a:cs typeface="TT Fors Bold"/>
                <a:sym typeface="TT Fors Bold"/>
              </a:rPr>
              <a:t>Les 3 défis à résoudre :</a:t>
            </a:r>
          </a:p>
          <a:p>
            <a:pPr algn="just">
              <a:lnSpc>
                <a:spcPts val="2939"/>
              </a:lnSpc>
            </a:pPr>
            <a:endParaRPr lang="en-US" sz="2299" b="1">
              <a:solidFill>
                <a:srgbClr val="EF303F"/>
              </a:solidFill>
              <a:latin typeface="TT Fors Bold"/>
              <a:ea typeface="TT Fors Bold"/>
              <a:cs typeface="TT Fors Bold"/>
              <a:sym typeface="TT Fors Bold"/>
            </a:endParaRPr>
          </a:p>
          <a:p>
            <a:pPr marL="453388" lvl="1" indent="-226694" algn="just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Éliminer la rigidité (Code Spaghetti)</a:t>
            </a:r>
          </a:p>
          <a:p>
            <a:pPr algn="just">
              <a:lnSpc>
                <a:spcPts val="2939"/>
              </a:lnSpc>
            </a:pPr>
            <a:r>
              <a:rPr lang="en-US" sz="2099" b="1">
                <a:solidFill>
                  <a:srgbClr val="EF303F"/>
                </a:solidFill>
                <a:latin typeface="TT Fors Bold"/>
                <a:ea typeface="TT Fors Bold"/>
                <a:cs typeface="TT Fors Bold"/>
                <a:sym typeface="TT Fors Bold"/>
              </a:rPr>
              <a:t>Enjeu </a:t>
            </a:r>
            <a:r>
              <a:rPr lang="en-US" sz="20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: Remplacer les chaînes de if/else par du polymorphisme.</a:t>
            </a:r>
          </a:p>
          <a:p>
            <a:pPr algn="just">
              <a:lnSpc>
                <a:spcPts val="2939"/>
              </a:lnSpc>
            </a:pPr>
            <a:r>
              <a:rPr lang="en-US" sz="2099" b="1">
                <a:solidFill>
                  <a:srgbClr val="EF303F"/>
                </a:solidFill>
                <a:latin typeface="TT Fors Bold"/>
                <a:ea typeface="TT Fors Bold"/>
                <a:cs typeface="TT Fors Bold"/>
                <a:sym typeface="TT Fors Bold"/>
              </a:rPr>
              <a:t>Risque </a:t>
            </a:r>
            <a:r>
              <a:rPr lang="en-US" sz="20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: Code illisible et impossible à maintenir.</a:t>
            </a:r>
          </a:p>
          <a:p>
            <a:pPr algn="just">
              <a:lnSpc>
                <a:spcPts val="2939"/>
              </a:lnSpc>
            </a:pPr>
            <a:endParaRPr lang="en-US" sz="2099">
              <a:solidFill>
                <a:srgbClr val="FFFFFF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453388" lvl="1" indent="-226694" algn="just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Faciliter l'extension (Open/Closed)</a:t>
            </a:r>
          </a:p>
          <a:p>
            <a:pPr algn="just">
              <a:lnSpc>
                <a:spcPts val="2939"/>
              </a:lnSpc>
            </a:pPr>
            <a:r>
              <a:rPr lang="en-US" sz="2099" b="1">
                <a:solidFill>
                  <a:srgbClr val="EF303F"/>
                </a:solidFill>
                <a:latin typeface="TT Fors Bold"/>
                <a:ea typeface="TT Fors Bold"/>
                <a:cs typeface="TT Fors Bold"/>
                <a:sym typeface="TT Fors Bold"/>
              </a:rPr>
              <a:t>Enjeu </a:t>
            </a:r>
            <a:r>
              <a:rPr lang="en-US" sz="20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: Ajouter des fonctionnalités (ex: PayPal) sans toucher au code stable.</a:t>
            </a:r>
          </a:p>
          <a:p>
            <a:pPr algn="just">
              <a:lnSpc>
                <a:spcPts val="2939"/>
              </a:lnSpc>
            </a:pPr>
            <a:r>
              <a:rPr lang="en-US" sz="2099" b="1">
                <a:solidFill>
                  <a:srgbClr val="EF303F"/>
                </a:solidFill>
                <a:latin typeface="TT Fors Bold"/>
                <a:ea typeface="TT Fors Bold"/>
                <a:cs typeface="TT Fors Bold"/>
                <a:sym typeface="TT Fors Bold"/>
              </a:rPr>
              <a:t>Risque </a:t>
            </a:r>
            <a:r>
              <a:rPr lang="en-US" sz="20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: Bugs de régression à chaque modification.</a:t>
            </a:r>
          </a:p>
          <a:p>
            <a:pPr algn="just">
              <a:lnSpc>
                <a:spcPts val="2939"/>
              </a:lnSpc>
            </a:pPr>
            <a:endParaRPr lang="en-US" sz="2099">
              <a:solidFill>
                <a:srgbClr val="FFFFFF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453388" lvl="1" indent="-226694" algn="just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Réduire le couplage</a:t>
            </a:r>
          </a:p>
          <a:p>
            <a:pPr algn="just">
              <a:lnSpc>
                <a:spcPts val="2939"/>
              </a:lnSpc>
            </a:pPr>
            <a:r>
              <a:rPr lang="en-US" sz="2099" b="1">
                <a:solidFill>
                  <a:srgbClr val="EF303F"/>
                </a:solidFill>
                <a:latin typeface="TT Fors Bold"/>
                <a:ea typeface="TT Fors Bold"/>
                <a:cs typeface="TT Fors Bold"/>
                <a:sym typeface="TT Fors Bold"/>
              </a:rPr>
              <a:t>Enjeu </a:t>
            </a:r>
            <a:r>
              <a:rPr lang="en-US" sz="20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: Connecter les services (Vente, Log) sans dépendances directes.</a:t>
            </a:r>
          </a:p>
          <a:p>
            <a:pPr algn="just">
              <a:lnSpc>
                <a:spcPts val="2939"/>
              </a:lnSpc>
            </a:pPr>
            <a:r>
              <a:rPr lang="en-US" sz="2099" b="1">
                <a:solidFill>
                  <a:srgbClr val="EF303F"/>
                </a:solidFill>
                <a:latin typeface="TT Fors Bold"/>
                <a:ea typeface="TT Fors Bold"/>
                <a:cs typeface="TT Fors Bold"/>
                <a:sym typeface="TT Fors Bold"/>
              </a:rPr>
              <a:t>Risque </a:t>
            </a:r>
            <a:r>
              <a:rPr lang="en-US" sz="20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: Effet domino (une erreur bloque tout) et tests difficiles.</a:t>
            </a:r>
          </a:p>
          <a:p>
            <a:pPr algn="just">
              <a:lnSpc>
                <a:spcPts val="2939"/>
              </a:lnSpc>
            </a:pPr>
            <a:endParaRPr lang="en-US" sz="2099">
              <a:solidFill>
                <a:srgbClr val="FFFFFF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just">
              <a:lnSpc>
                <a:spcPts val="2939"/>
              </a:lnSpc>
            </a:pPr>
            <a:endParaRPr lang="en-US" sz="2099">
              <a:solidFill>
                <a:srgbClr val="FFFFFF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5" r="-1605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-495809" y="848953"/>
            <a:ext cx="4410012" cy="617191"/>
            <a:chOff x="0" y="0"/>
            <a:chExt cx="1161485" cy="162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61485" cy="162552"/>
            </a:xfrm>
            <a:custGeom>
              <a:avLst/>
              <a:gdLst/>
              <a:ahLst/>
              <a:cxnLst/>
              <a:rect l="l" t="t" r="r" b="b"/>
              <a:pathLst>
                <a:path w="1161485" h="162552">
                  <a:moveTo>
                    <a:pt x="81276" y="0"/>
                  </a:moveTo>
                  <a:lnTo>
                    <a:pt x="1080208" y="0"/>
                  </a:lnTo>
                  <a:cubicBezTo>
                    <a:pt x="1125096" y="0"/>
                    <a:pt x="1161485" y="36389"/>
                    <a:pt x="1161485" y="81276"/>
                  </a:cubicBezTo>
                  <a:lnTo>
                    <a:pt x="1161485" y="81276"/>
                  </a:lnTo>
                  <a:cubicBezTo>
                    <a:pt x="1161485" y="102832"/>
                    <a:pt x="1152921" y="123505"/>
                    <a:pt x="1137679" y="138747"/>
                  </a:cubicBezTo>
                  <a:cubicBezTo>
                    <a:pt x="1122437" y="153989"/>
                    <a:pt x="1101764" y="162552"/>
                    <a:pt x="1080208" y="162552"/>
                  </a:cubicBezTo>
                  <a:lnTo>
                    <a:pt x="81276" y="162552"/>
                  </a:lnTo>
                  <a:cubicBezTo>
                    <a:pt x="59720" y="162552"/>
                    <a:pt x="39047" y="153989"/>
                    <a:pt x="23805" y="138747"/>
                  </a:cubicBezTo>
                  <a:cubicBezTo>
                    <a:pt x="8563" y="123505"/>
                    <a:pt x="0" y="102832"/>
                    <a:pt x="0" y="81276"/>
                  </a:cubicBezTo>
                  <a:lnTo>
                    <a:pt x="0" y="81276"/>
                  </a:lnTo>
                  <a:cubicBezTo>
                    <a:pt x="0" y="59720"/>
                    <a:pt x="8563" y="39047"/>
                    <a:pt x="23805" y="23805"/>
                  </a:cubicBezTo>
                  <a:cubicBezTo>
                    <a:pt x="39047" y="8563"/>
                    <a:pt x="59720" y="0"/>
                    <a:pt x="81276" y="0"/>
                  </a:cubicBezTo>
                  <a:close/>
                </a:path>
              </a:pathLst>
            </a:custGeom>
            <a:solidFill>
              <a:srgbClr val="EF303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161485" cy="200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024986"/>
            <a:ext cx="2681190" cy="3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14"/>
              </a:lnSpc>
              <a:spcBef>
                <a:spcPct val="0"/>
              </a:spcBef>
            </a:pPr>
            <a:r>
              <a:rPr lang="en-US" sz="2543" b="1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SALFORD &amp; CO.</a:t>
            </a:r>
          </a:p>
        </p:txBody>
      </p:sp>
      <p:sp>
        <p:nvSpPr>
          <p:cNvPr id="7" name="Freeform 7"/>
          <p:cNvSpPr/>
          <p:nvPr/>
        </p:nvSpPr>
        <p:spPr>
          <a:xfrm>
            <a:off x="16434618" y="1058398"/>
            <a:ext cx="824682" cy="206170"/>
          </a:xfrm>
          <a:custGeom>
            <a:avLst/>
            <a:gdLst/>
            <a:ahLst/>
            <a:cxnLst/>
            <a:rect l="l" t="t" r="r" b="b"/>
            <a:pathLst>
              <a:path w="824682" h="206170">
                <a:moveTo>
                  <a:pt x="0" y="0"/>
                </a:moveTo>
                <a:lnTo>
                  <a:pt x="824682" y="0"/>
                </a:lnTo>
                <a:lnTo>
                  <a:pt x="824682" y="206171"/>
                </a:lnTo>
                <a:lnTo>
                  <a:pt x="0" y="2061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8" name="Group 8"/>
          <p:cNvGrpSpPr/>
          <p:nvPr/>
        </p:nvGrpSpPr>
        <p:grpSpPr>
          <a:xfrm>
            <a:off x="-495809" y="848953"/>
            <a:ext cx="4602293" cy="617191"/>
            <a:chOff x="0" y="0"/>
            <a:chExt cx="1212127" cy="1625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12127" cy="162552"/>
            </a:xfrm>
            <a:custGeom>
              <a:avLst/>
              <a:gdLst/>
              <a:ahLst/>
              <a:cxnLst/>
              <a:rect l="l" t="t" r="r" b="b"/>
              <a:pathLst>
                <a:path w="1212127" h="162552">
                  <a:moveTo>
                    <a:pt x="81276" y="0"/>
                  </a:moveTo>
                  <a:lnTo>
                    <a:pt x="1130850" y="0"/>
                  </a:lnTo>
                  <a:cubicBezTo>
                    <a:pt x="1152406" y="0"/>
                    <a:pt x="1173079" y="8563"/>
                    <a:pt x="1188321" y="23805"/>
                  </a:cubicBezTo>
                  <a:cubicBezTo>
                    <a:pt x="1203564" y="39047"/>
                    <a:pt x="1212127" y="59720"/>
                    <a:pt x="1212127" y="81276"/>
                  </a:cubicBezTo>
                  <a:lnTo>
                    <a:pt x="1212127" y="81276"/>
                  </a:lnTo>
                  <a:cubicBezTo>
                    <a:pt x="1212127" y="126164"/>
                    <a:pt x="1175738" y="162552"/>
                    <a:pt x="1130850" y="162552"/>
                  </a:cubicBezTo>
                  <a:lnTo>
                    <a:pt x="81276" y="162552"/>
                  </a:lnTo>
                  <a:cubicBezTo>
                    <a:pt x="59720" y="162552"/>
                    <a:pt x="39047" y="153989"/>
                    <a:pt x="23805" y="138747"/>
                  </a:cubicBezTo>
                  <a:cubicBezTo>
                    <a:pt x="8563" y="123505"/>
                    <a:pt x="0" y="102832"/>
                    <a:pt x="0" y="81276"/>
                  </a:cubicBezTo>
                  <a:lnTo>
                    <a:pt x="0" y="81276"/>
                  </a:lnTo>
                  <a:cubicBezTo>
                    <a:pt x="0" y="59720"/>
                    <a:pt x="8563" y="39047"/>
                    <a:pt x="23805" y="23805"/>
                  </a:cubicBezTo>
                  <a:cubicBezTo>
                    <a:pt x="39047" y="8563"/>
                    <a:pt x="59720" y="0"/>
                    <a:pt x="81276" y="0"/>
                  </a:cubicBezTo>
                  <a:close/>
                </a:path>
              </a:pathLst>
            </a:custGeom>
            <a:solidFill>
              <a:srgbClr val="EF303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12127" cy="200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87668" y="1909876"/>
            <a:ext cx="18096141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499" b="1" spc="-194" dirty="0" err="1">
                <a:solidFill>
                  <a:srgbClr val="EF303F"/>
                </a:solidFill>
                <a:latin typeface="Inter Bold"/>
                <a:ea typeface="Inter Bold"/>
                <a:cs typeface="Inter Bold"/>
                <a:sym typeface="Inter Bold"/>
              </a:rPr>
              <a:t>Résultats</a:t>
            </a:r>
            <a:r>
              <a:rPr lang="en-US" sz="6499" b="1" spc="-194" dirty="0">
                <a:solidFill>
                  <a:srgbClr val="EF303F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6499" b="1" spc="-194" dirty="0" err="1">
                <a:solidFill>
                  <a:srgbClr val="EF303F"/>
                </a:solidFill>
                <a:latin typeface="Inter Bold"/>
                <a:ea typeface="Inter Bold"/>
                <a:cs typeface="Inter Bold"/>
                <a:sym typeface="Inter Bold"/>
              </a:rPr>
              <a:t>attendus</a:t>
            </a:r>
            <a:endParaRPr lang="en-US" sz="6499" b="1" spc="-194" dirty="0">
              <a:solidFill>
                <a:srgbClr val="EF303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3665586"/>
            <a:ext cx="9164362" cy="310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Une application robuste : Gestion des rôles (Admin/User) et persistance des données fiable (chargement/sauvegarde).</a:t>
            </a:r>
          </a:p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Un métier complet :</a:t>
            </a:r>
          </a:p>
          <a:p>
            <a:pPr marL="949956" lvl="2" indent="-316652" algn="just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Cycle de vie du livre (Achat, Location, Réservation, Retour).</a:t>
            </a:r>
          </a:p>
          <a:p>
            <a:pPr marL="949956" lvl="2" indent="-316652" algn="just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Gestion automatisée des stocks et des pénalités de retard.</a:t>
            </a:r>
          </a:p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Une architecture propre : Code découplé, utilisation justifiée de 8 Design Patterns majeurs et documentation claire.</a:t>
            </a:r>
          </a:p>
          <a:p>
            <a:pPr algn="just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1024986"/>
            <a:ext cx="2885503" cy="3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14"/>
              </a:lnSpc>
              <a:spcBef>
                <a:spcPct val="0"/>
              </a:spcBef>
            </a:pPr>
            <a:r>
              <a:rPr lang="en-US" sz="2543" b="1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NIMBA LIBRAIRIE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582041" y="7917454"/>
            <a:ext cx="7070986" cy="2859401"/>
            <a:chOff x="0" y="0"/>
            <a:chExt cx="1862317" cy="7530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62317" cy="753093"/>
            </a:xfrm>
            <a:custGeom>
              <a:avLst/>
              <a:gdLst/>
              <a:ahLst/>
              <a:cxnLst/>
              <a:rect l="l" t="t" r="r" b="b"/>
              <a:pathLst>
                <a:path w="1862317" h="753093">
                  <a:moveTo>
                    <a:pt x="0" y="0"/>
                  </a:moveTo>
                  <a:lnTo>
                    <a:pt x="1862317" y="0"/>
                  </a:lnTo>
                  <a:lnTo>
                    <a:pt x="1862317" y="753093"/>
                  </a:lnTo>
                  <a:lnTo>
                    <a:pt x="0" y="753093"/>
                  </a:lnTo>
                  <a:close/>
                </a:path>
              </a:pathLst>
            </a:custGeom>
            <a:solidFill>
              <a:srgbClr val="4D090E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862317" cy="791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649015" y="1504209"/>
            <a:ext cx="4513787" cy="7376368"/>
            <a:chOff x="0" y="0"/>
            <a:chExt cx="699304" cy="114279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9304" cy="1142792"/>
            </a:xfrm>
            <a:custGeom>
              <a:avLst/>
              <a:gdLst/>
              <a:ahLst/>
              <a:cxnLst/>
              <a:rect l="l" t="t" r="r" b="b"/>
              <a:pathLst>
                <a:path w="699304" h="1142792">
                  <a:moveTo>
                    <a:pt x="0" y="0"/>
                  </a:moveTo>
                  <a:lnTo>
                    <a:pt x="699304" y="0"/>
                  </a:lnTo>
                  <a:lnTo>
                    <a:pt x="699304" y="1142792"/>
                  </a:lnTo>
                  <a:lnTo>
                    <a:pt x="0" y="1142792"/>
                  </a:lnTo>
                  <a:close/>
                </a:path>
              </a:pathLst>
            </a:custGeom>
            <a:blipFill>
              <a:blip r:embed="rId5"/>
              <a:stretch>
                <a:fillRect l="-6984" r="-6984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5" r="-1605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4319870"/>
            <a:chOff x="0" y="0"/>
            <a:chExt cx="4682069" cy="11059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82069" cy="1105967"/>
            </a:xfrm>
            <a:custGeom>
              <a:avLst/>
              <a:gdLst/>
              <a:ahLst/>
              <a:cxnLst/>
              <a:rect l="l" t="t" r="r" b="b"/>
              <a:pathLst>
                <a:path w="4682069" h="1105967">
                  <a:moveTo>
                    <a:pt x="0" y="0"/>
                  </a:moveTo>
                  <a:lnTo>
                    <a:pt x="4682069" y="0"/>
                  </a:lnTo>
                  <a:lnTo>
                    <a:pt x="4682069" y="1105967"/>
                  </a:lnTo>
                  <a:lnTo>
                    <a:pt x="0" y="1105967"/>
                  </a:lnTo>
                  <a:close/>
                </a:path>
              </a:pathLst>
            </a:custGeom>
            <a:blipFill>
              <a:blip r:embed="rId3">
                <a:alphaModFix amt="70000"/>
              </a:blip>
              <a:stretch>
                <a:fillRect t="-60069" b="-60069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172553" y="2159935"/>
            <a:ext cx="10115447" cy="8127065"/>
            <a:chOff x="0" y="0"/>
            <a:chExt cx="2664151" cy="21404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64151" cy="2140462"/>
            </a:xfrm>
            <a:custGeom>
              <a:avLst/>
              <a:gdLst/>
              <a:ahLst/>
              <a:cxnLst/>
              <a:rect l="l" t="t" r="r" b="b"/>
              <a:pathLst>
                <a:path w="2664151" h="2140462">
                  <a:moveTo>
                    <a:pt x="0" y="0"/>
                  </a:moveTo>
                  <a:lnTo>
                    <a:pt x="2664151" y="0"/>
                  </a:lnTo>
                  <a:lnTo>
                    <a:pt x="2664151" y="2140462"/>
                  </a:lnTo>
                  <a:lnTo>
                    <a:pt x="0" y="2140462"/>
                  </a:lnTo>
                  <a:close/>
                </a:path>
              </a:pathLst>
            </a:custGeom>
            <a:solidFill>
              <a:srgbClr val="4D090E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664151" cy="2178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434618" y="1058398"/>
            <a:ext cx="824682" cy="206170"/>
          </a:xfrm>
          <a:custGeom>
            <a:avLst/>
            <a:gdLst/>
            <a:ahLst/>
            <a:cxnLst/>
            <a:rect l="l" t="t" r="r" b="b"/>
            <a:pathLst>
              <a:path w="824682" h="206170">
                <a:moveTo>
                  <a:pt x="0" y="0"/>
                </a:moveTo>
                <a:lnTo>
                  <a:pt x="824682" y="0"/>
                </a:lnTo>
                <a:lnTo>
                  <a:pt x="824682" y="206171"/>
                </a:lnTo>
                <a:lnTo>
                  <a:pt x="0" y="2061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9" name="Group 9"/>
          <p:cNvGrpSpPr/>
          <p:nvPr/>
        </p:nvGrpSpPr>
        <p:grpSpPr>
          <a:xfrm>
            <a:off x="-495809" y="848953"/>
            <a:ext cx="4410012" cy="617191"/>
            <a:chOff x="0" y="0"/>
            <a:chExt cx="1161485" cy="1625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61485" cy="162552"/>
            </a:xfrm>
            <a:custGeom>
              <a:avLst/>
              <a:gdLst/>
              <a:ahLst/>
              <a:cxnLst/>
              <a:rect l="l" t="t" r="r" b="b"/>
              <a:pathLst>
                <a:path w="1161485" h="162552">
                  <a:moveTo>
                    <a:pt x="81276" y="0"/>
                  </a:moveTo>
                  <a:lnTo>
                    <a:pt x="1080208" y="0"/>
                  </a:lnTo>
                  <a:cubicBezTo>
                    <a:pt x="1125096" y="0"/>
                    <a:pt x="1161485" y="36389"/>
                    <a:pt x="1161485" y="81276"/>
                  </a:cubicBezTo>
                  <a:lnTo>
                    <a:pt x="1161485" y="81276"/>
                  </a:lnTo>
                  <a:cubicBezTo>
                    <a:pt x="1161485" y="102832"/>
                    <a:pt x="1152921" y="123505"/>
                    <a:pt x="1137679" y="138747"/>
                  </a:cubicBezTo>
                  <a:cubicBezTo>
                    <a:pt x="1122437" y="153989"/>
                    <a:pt x="1101764" y="162552"/>
                    <a:pt x="1080208" y="162552"/>
                  </a:cubicBezTo>
                  <a:lnTo>
                    <a:pt x="81276" y="162552"/>
                  </a:lnTo>
                  <a:cubicBezTo>
                    <a:pt x="59720" y="162552"/>
                    <a:pt x="39047" y="153989"/>
                    <a:pt x="23805" y="138747"/>
                  </a:cubicBezTo>
                  <a:cubicBezTo>
                    <a:pt x="8563" y="123505"/>
                    <a:pt x="0" y="102832"/>
                    <a:pt x="0" y="81276"/>
                  </a:cubicBezTo>
                  <a:lnTo>
                    <a:pt x="0" y="81276"/>
                  </a:lnTo>
                  <a:cubicBezTo>
                    <a:pt x="0" y="59720"/>
                    <a:pt x="8563" y="39047"/>
                    <a:pt x="23805" y="23805"/>
                  </a:cubicBezTo>
                  <a:cubicBezTo>
                    <a:pt x="39047" y="8563"/>
                    <a:pt x="59720" y="0"/>
                    <a:pt x="81276" y="0"/>
                  </a:cubicBezTo>
                  <a:close/>
                </a:path>
              </a:pathLst>
            </a:custGeom>
            <a:solidFill>
              <a:srgbClr val="EF303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61485" cy="200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024986"/>
            <a:ext cx="2681190" cy="3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14"/>
              </a:lnSpc>
              <a:spcBef>
                <a:spcPct val="0"/>
              </a:spcBef>
            </a:pPr>
            <a:r>
              <a:rPr lang="en-US" sz="2543" b="1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SALFORD &amp; CO.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495809" y="848953"/>
            <a:ext cx="4602293" cy="617191"/>
            <a:chOff x="0" y="0"/>
            <a:chExt cx="1212127" cy="16255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12127" cy="162552"/>
            </a:xfrm>
            <a:custGeom>
              <a:avLst/>
              <a:gdLst/>
              <a:ahLst/>
              <a:cxnLst/>
              <a:rect l="l" t="t" r="r" b="b"/>
              <a:pathLst>
                <a:path w="1212127" h="162552">
                  <a:moveTo>
                    <a:pt x="81276" y="0"/>
                  </a:moveTo>
                  <a:lnTo>
                    <a:pt x="1130850" y="0"/>
                  </a:lnTo>
                  <a:cubicBezTo>
                    <a:pt x="1152406" y="0"/>
                    <a:pt x="1173079" y="8563"/>
                    <a:pt x="1188321" y="23805"/>
                  </a:cubicBezTo>
                  <a:cubicBezTo>
                    <a:pt x="1203564" y="39047"/>
                    <a:pt x="1212127" y="59720"/>
                    <a:pt x="1212127" y="81276"/>
                  </a:cubicBezTo>
                  <a:lnTo>
                    <a:pt x="1212127" y="81276"/>
                  </a:lnTo>
                  <a:cubicBezTo>
                    <a:pt x="1212127" y="126164"/>
                    <a:pt x="1175738" y="162552"/>
                    <a:pt x="1130850" y="162552"/>
                  </a:cubicBezTo>
                  <a:lnTo>
                    <a:pt x="81276" y="162552"/>
                  </a:lnTo>
                  <a:cubicBezTo>
                    <a:pt x="59720" y="162552"/>
                    <a:pt x="39047" y="153989"/>
                    <a:pt x="23805" y="138747"/>
                  </a:cubicBezTo>
                  <a:cubicBezTo>
                    <a:pt x="8563" y="123505"/>
                    <a:pt x="0" y="102832"/>
                    <a:pt x="0" y="81276"/>
                  </a:cubicBezTo>
                  <a:lnTo>
                    <a:pt x="0" y="81276"/>
                  </a:lnTo>
                  <a:cubicBezTo>
                    <a:pt x="0" y="59720"/>
                    <a:pt x="8563" y="39047"/>
                    <a:pt x="23805" y="23805"/>
                  </a:cubicBezTo>
                  <a:cubicBezTo>
                    <a:pt x="39047" y="8563"/>
                    <a:pt x="59720" y="0"/>
                    <a:pt x="81276" y="0"/>
                  </a:cubicBezTo>
                  <a:close/>
                </a:path>
              </a:pathLst>
            </a:custGeom>
            <a:solidFill>
              <a:srgbClr val="EF303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12127" cy="200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34558" y="6111726"/>
            <a:ext cx="7143853" cy="2036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7800" b="1" spc="-234">
                <a:solidFill>
                  <a:srgbClr val="EF303F"/>
                </a:solidFill>
                <a:latin typeface="Inter Bold"/>
                <a:ea typeface="Inter Bold"/>
                <a:cs typeface="Inter Bold"/>
                <a:sym typeface="Inter Bold"/>
              </a:rPr>
              <a:t>Fonctionnalités Implémentées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72115" y="2766710"/>
            <a:ext cx="7038645" cy="37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Gestion des Utilisateurs &amp; Sécurité 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72115" y="3226927"/>
            <a:ext cx="8716322" cy="186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l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Authentification sécurisée.</a:t>
            </a:r>
          </a:p>
          <a:p>
            <a:pPr marL="453388" lvl="1" indent="-226694" algn="l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Distinction des rôles : Admin (Gestion globale) vs User (Consultation).</a:t>
            </a:r>
          </a:p>
          <a:p>
            <a:pPr marL="453388" lvl="1" indent="-226694" algn="l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Profils différenciés : Étudiants, Enseignants, Standard.</a:t>
            </a:r>
          </a:p>
          <a:p>
            <a:pPr algn="l">
              <a:lnSpc>
                <a:spcPts val="3219"/>
              </a:lnSpc>
            </a:pPr>
            <a:endParaRPr lang="en-US" sz="2099">
              <a:solidFill>
                <a:srgbClr val="FFFFFF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872115" y="4934585"/>
            <a:ext cx="6870008" cy="37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Gestion du Catalogue (Inventaire) 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72115" y="5484421"/>
            <a:ext cx="8716322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CRUD complet sur les livres (ISBN, Titre, Auteur).</a:t>
            </a:r>
          </a:p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Gestion intelligente du stock (décrémentation automatique).</a:t>
            </a:r>
          </a:p>
          <a:p>
            <a:pPr algn="just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872115" y="6429301"/>
            <a:ext cx="4690815" cy="37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Dashboard &amp; Suivi 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872115" y="7020412"/>
            <a:ext cx="8716322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Visualisation centralisée des Ventes, Locations et Réservations.</a:t>
            </a:r>
          </a:p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Système de Logs en temps réel et fichier (app.log).</a:t>
            </a:r>
          </a:p>
          <a:p>
            <a:pPr algn="just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1024986"/>
            <a:ext cx="2885503" cy="3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14"/>
              </a:lnSpc>
              <a:spcBef>
                <a:spcPct val="0"/>
              </a:spcBef>
            </a:pPr>
            <a:r>
              <a:rPr lang="en-US" sz="2543" b="1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NIMBA LIBRAIRIE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5" r="-1605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4319870"/>
            <a:chOff x="0" y="0"/>
            <a:chExt cx="4682069" cy="11059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82069" cy="1105967"/>
            </a:xfrm>
            <a:custGeom>
              <a:avLst/>
              <a:gdLst/>
              <a:ahLst/>
              <a:cxnLst/>
              <a:rect l="l" t="t" r="r" b="b"/>
              <a:pathLst>
                <a:path w="4682069" h="1105967">
                  <a:moveTo>
                    <a:pt x="0" y="0"/>
                  </a:moveTo>
                  <a:lnTo>
                    <a:pt x="4682069" y="0"/>
                  </a:lnTo>
                  <a:lnTo>
                    <a:pt x="4682069" y="1105967"/>
                  </a:lnTo>
                  <a:lnTo>
                    <a:pt x="0" y="1105967"/>
                  </a:lnTo>
                  <a:close/>
                </a:path>
              </a:pathLst>
            </a:custGeom>
            <a:blipFill>
              <a:blip r:embed="rId3">
                <a:alphaModFix amt="70000"/>
              </a:blip>
              <a:stretch>
                <a:fillRect t="-60069" b="-60069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2159935"/>
            <a:ext cx="10115447" cy="8127065"/>
            <a:chOff x="0" y="0"/>
            <a:chExt cx="2664151" cy="21404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64151" cy="2140462"/>
            </a:xfrm>
            <a:custGeom>
              <a:avLst/>
              <a:gdLst/>
              <a:ahLst/>
              <a:cxnLst/>
              <a:rect l="l" t="t" r="r" b="b"/>
              <a:pathLst>
                <a:path w="2664151" h="2140462">
                  <a:moveTo>
                    <a:pt x="0" y="0"/>
                  </a:moveTo>
                  <a:lnTo>
                    <a:pt x="2664151" y="0"/>
                  </a:lnTo>
                  <a:lnTo>
                    <a:pt x="2664151" y="2140462"/>
                  </a:lnTo>
                  <a:lnTo>
                    <a:pt x="0" y="2140462"/>
                  </a:lnTo>
                  <a:close/>
                </a:path>
              </a:pathLst>
            </a:custGeom>
            <a:solidFill>
              <a:srgbClr val="4D090E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664151" cy="2178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434618" y="1058398"/>
            <a:ext cx="824682" cy="206170"/>
          </a:xfrm>
          <a:custGeom>
            <a:avLst/>
            <a:gdLst/>
            <a:ahLst/>
            <a:cxnLst/>
            <a:rect l="l" t="t" r="r" b="b"/>
            <a:pathLst>
              <a:path w="824682" h="206170">
                <a:moveTo>
                  <a:pt x="0" y="0"/>
                </a:moveTo>
                <a:lnTo>
                  <a:pt x="824682" y="0"/>
                </a:lnTo>
                <a:lnTo>
                  <a:pt x="824682" y="206171"/>
                </a:lnTo>
                <a:lnTo>
                  <a:pt x="0" y="2061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9" name="Group 9"/>
          <p:cNvGrpSpPr/>
          <p:nvPr/>
        </p:nvGrpSpPr>
        <p:grpSpPr>
          <a:xfrm>
            <a:off x="-495809" y="848953"/>
            <a:ext cx="4410012" cy="617191"/>
            <a:chOff x="0" y="0"/>
            <a:chExt cx="1161485" cy="1625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61485" cy="162552"/>
            </a:xfrm>
            <a:custGeom>
              <a:avLst/>
              <a:gdLst/>
              <a:ahLst/>
              <a:cxnLst/>
              <a:rect l="l" t="t" r="r" b="b"/>
              <a:pathLst>
                <a:path w="1161485" h="162552">
                  <a:moveTo>
                    <a:pt x="81276" y="0"/>
                  </a:moveTo>
                  <a:lnTo>
                    <a:pt x="1080208" y="0"/>
                  </a:lnTo>
                  <a:cubicBezTo>
                    <a:pt x="1125096" y="0"/>
                    <a:pt x="1161485" y="36389"/>
                    <a:pt x="1161485" y="81276"/>
                  </a:cubicBezTo>
                  <a:lnTo>
                    <a:pt x="1161485" y="81276"/>
                  </a:lnTo>
                  <a:cubicBezTo>
                    <a:pt x="1161485" y="102832"/>
                    <a:pt x="1152921" y="123505"/>
                    <a:pt x="1137679" y="138747"/>
                  </a:cubicBezTo>
                  <a:cubicBezTo>
                    <a:pt x="1122437" y="153989"/>
                    <a:pt x="1101764" y="162552"/>
                    <a:pt x="1080208" y="162552"/>
                  </a:cubicBezTo>
                  <a:lnTo>
                    <a:pt x="81276" y="162552"/>
                  </a:lnTo>
                  <a:cubicBezTo>
                    <a:pt x="59720" y="162552"/>
                    <a:pt x="39047" y="153989"/>
                    <a:pt x="23805" y="138747"/>
                  </a:cubicBezTo>
                  <a:cubicBezTo>
                    <a:pt x="8563" y="123505"/>
                    <a:pt x="0" y="102832"/>
                    <a:pt x="0" y="81276"/>
                  </a:cubicBezTo>
                  <a:lnTo>
                    <a:pt x="0" y="81276"/>
                  </a:lnTo>
                  <a:cubicBezTo>
                    <a:pt x="0" y="59720"/>
                    <a:pt x="8563" y="39047"/>
                    <a:pt x="23805" y="23805"/>
                  </a:cubicBezTo>
                  <a:cubicBezTo>
                    <a:pt x="39047" y="8563"/>
                    <a:pt x="59720" y="0"/>
                    <a:pt x="81276" y="0"/>
                  </a:cubicBezTo>
                  <a:close/>
                </a:path>
              </a:pathLst>
            </a:custGeom>
            <a:solidFill>
              <a:srgbClr val="EF303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61485" cy="200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024986"/>
            <a:ext cx="2681190" cy="3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14"/>
              </a:lnSpc>
              <a:spcBef>
                <a:spcPct val="0"/>
              </a:spcBef>
            </a:pPr>
            <a:r>
              <a:rPr lang="en-US" sz="2543" b="1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SALFORD &amp; CO.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495809" y="848953"/>
            <a:ext cx="4602293" cy="617191"/>
            <a:chOff x="0" y="0"/>
            <a:chExt cx="1212127" cy="16255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12127" cy="162552"/>
            </a:xfrm>
            <a:custGeom>
              <a:avLst/>
              <a:gdLst/>
              <a:ahLst/>
              <a:cxnLst/>
              <a:rect l="l" t="t" r="r" b="b"/>
              <a:pathLst>
                <a:path w="1212127" h="162552">
                  <a:moveTo>
                    <a:pt x="81276" y="0"/>
                  </a:moveTo>
                  <a:lnTo>
                    <a:pt x="1130850" y="0"/>
                  </a:lnTo>
                  <a:cubicBezTo>
                    <a:pt x="1152406" y="0"/>
                    <a:pt x="1173079" y="8563"/>
                    <a:pt x="1188321" y="23805"/>
                  </a:cubicBezTo>
                  <a:cubicBezTo>
                    <a:pt x="1203564" y="39047"/>
                    <a:pt x="1212127" y="59720"/>
                    <a:pt x="1212127" y="81276"/>
                  </a:cubicBezTo>
                  <a:lnTo>
                    <a:pt x="1212127" y="81276"/>
                  </a:lnTo>
                  <a:cubicBezTo>
                    <a:pt x="1212127" y="126164"/>
                    <a:pt x="1175738" y="162552"/>
                    <a:pt x="1130850" y="162552"/>
                  </a:cubicBezTo>
                  <a:lnTo>
                    <a:pt x="81276" y="162552"/>
                  </a:lnTo>
                  <a:cubicBezTo>
                    <a:pt x="59720" y="162552"/>
                    <a:pt x="39047" y="153989"/>
                    <a:pt x="23805" y="138747"/>
                  </a:cubicBezTo>
                  <a:cubicBezTo>
                    <a:pt x="8563" y="123505"/>
                    <a:pt x="0" y="102832"/>
                    <a:pt x="0" y="81276"/>
                  </a:cubicBezTo>
                  <a:lnTo>
                    <a:pt x="0" y="81276"/>
                  </a:lnTo>
                  <a:cubicBezTo>
                    <a:pt x="0" y="59720"/>
                    <a:pt x="8563" y="39047"/>
                    <a:pt x="23805" y="23805"/>
                  </a:cubicBezTo>
                  <a:cubicBezTo>
                    <a:pt x="39047" y="8563"/>
                    <a:pt x="59720" y="0"/>
                    <a:pt x="81276" y="0"/>
                  </a:cubicBezTo>
                  <a:close/>
                </a:path>
              </a:pathLst>
            </a:custGeom>
            <a:solidFill>
              <a:srgbClr val="EF303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12127" cy="200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514804" y="6366343"/>
            <a:ext cx="7143853" cy="2036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7800" b="1" spc="-234">
                <a:solidFill>
                  <a:srgbClr val="EF303F"/>
                </a:solidFill>
                <a:latin typeface="Inter Bold"/>
                <a:ea typeface="Inter Bold"/>
                <a:cs typeface="Inter Bold"/>
                <a:sym typeface="Inter Bold"/>
              </a:rPr>
              <a:t>Fonctionnalités Implémentées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9562" y="2759408"/>
            <a:ext cx="7038645" cy="37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Ventes et Facturation 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9562" y="3225432"/>
            <a:ext cx="8716322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Support multi-paiements (Espèces, Carte, PayPal).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Tarification dynamique selon le profil acheteur.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Génération de reçus détaillés avec taxes (TVA).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99562" y="4560837"/>
            <a:ext cx="6870008" cy="37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Locations et Réservations 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9562" y="5080902"/>
            <a:ext cx="8716322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Location avec date de retour et calcul automatique des pénalités de retard (plafonnées).</a:t>
            </a:r>
          </a:p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Système d'alertes (LATE_RENTAL).</a:t>
            </a:r>
          </a:p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Réservation avec notification de disponibilité.</a:t>
            </a:r>
          </a:p>
          <a:p>
            <a:pPr algn="just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99562" y="6816992"/>
            <a:ext cx="4690815" cy="37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Persistance 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9562" y="7434847"/>
            <a:ext cx="871632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Sauvegarde automatique en fichiers CSV (data/).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1024986"/>
            <a:ext cx="2885503" cy="3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14"/>
              </a:lnSpc>
              <a:spcBef>
                <a:spcPct val="0"/>
              </a:spcBef>
            </a:pPr>
            <a:r>
              <a:rPr lang="en-US" sz="2543" b="1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NIMBA LIBRAIRIE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5" r="-1605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6626428" cy="10287000"/>
            <a:chOff x="0" y="0"/>
            <a:chExt cx="1696489" cy="26336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96489" cy="2633664"/>
            </a:xfrm>
            <a:custGeom>
              <a:avLst/>
              <a:gdLst/>
              <a:ahLst/>
              <a:cxnLst/>
              <a:rect l="l" t="t" r="r" b="b"/>
              <a:pathLst>
                <a:path w="1696489" h="2633664">
                  <a:moveTo>
                    <a:pt x="0" y="0"/>
                  </a:moveTo>
                  <a:lnTo>
                    <a:pt x="1696489" y="0"/>
                  </a:lnTo>
                  <a:lnTo>
                    <a:pt x="1696489" y="2633664"/>
                  </a:lnTo>
                  <a:lnTo>
                    <a:pt x="0" y="2633664"/>
                  </a:lnTo>
                  <a:close/>
                </a:path>
              </a:pathLst>
            </a:custGeom>
            <a:blipFill>
              <a:blip r:embed="rId3">
                <a:alphaModFix amt="70000"/>
              </a:blip>
              <a:stretch>
                <a:fillRect l="-171784" r="-26241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752346" y="4616423"/>
            <a:ext cx="13535654" cy="4641877"/>
            <a:chOff x="0" y="0"/>
            <a:chExt cx="3564946" cy="12225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64946" cy="1222552"/>
            </a:xfrm>
            <a:custGeom>
              <a:avLst/>
              <a:gdLst/>
              <a:ahLst/>
              <a:cxnLst/>
              <a:rect l="l" t="t" r="r" b="b"/>
              <a:pathLst>
                <a:path w="3564946" h="1222552">
                  <a:moveTo>
                    <a:pt x="0" y="0"/>
                  </a:moveTo>
                  <a:lnTo>
                    <a:pt x="3564946" y="0"/>
                  </a:lnTo>
                  <a:lnTo>
                    <a:pt x="3564946" y="1222552"/>
                  </a:lnTo>
                  <a:lnTo>
                    <a:pt x="0" y="1222552"/>
                  </a:lnTo>
                  <a:close/>
                </a:path>
              </a:pathLst>
            </a:custGeom>
            <a:solidFill>
              <a:srgbClr val="4D090E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564946" cy="1260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434618" y="1058398"/>
            <a:ext cx="824682" cy="206170"/>
          </a:xfrm>
          <a:custGeom>
            <a:avLst/>
            <a:gdLst/>
            <a:ahLst/>
            <a:cxnLst/>
            <a:rect l="l" t="t" r="r" b="b"/>
            <a:pathLst>
              <a:path w="824682" h="206170">
                <a:moveTo>
                  <a:pt x="0" y="0"/>
                </a:moveTo>
                <a:lnTo>
                  <a:pt x="824682" y="0"/>
                </a:lnTo>
                <a:lnTo>
                  <a:pt x="824682" y="206171"/>
                </a:lnTo>
                <a:lnTo>
                  <a:pt x="0" y="2061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9" name="Group 9"/>
          <p:cNvGrpSpPr/>
          <p:nvPr/>
        </p:nvGrpSpPr>
        <p:grpSpPr>
          <a:xfrm>
            <a:off x="-495809" y="848953"/>
            <a:ext cx="4602293" cy="617191"/>
            <a:chOff x="0" y="0"/>
            <a:chExt cx="1212127" cy="1625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12127" cy="162552"/>
            </a:xfrm>
            <a:custGeom>
              <a:avLst/>
              <a:gdLst/>
              <a:ahLst/>
              <a:cxnLst/>
              <a:rect l="l" t="t" r="r" b="b"/>
              <a:pathLst>
                <a:path w="1212127" h="162552">
                  <a:moveTo>
                    <a:pt x="81276" y="0"/>
                  </a:moveTo>
                  <a:lnTo>
                    <a:pt x="1130850" y="0"/>
                  </a:lnTo>
                  <a:cubicBezTo>
                    <a:pt x="1152406" y="0"/>
                    <a:pt x="1173079" y="8563"/>
                    <a:pt x="1188321" y="23805"/>
                  </a:cubicBezTo>
                  <a:cubicBezTo>
                    <a:pt x="1203564" y="39047"/>
                    <a:pt x="1212127" y="59720"/>
                    <a:pt x="1212127" y="81276"/>
                  </a:cubicBezTo>
                  <a:lnTo>
                    <a:pt x="1212127" y="81276"/>
                  </a:lnTo>
                  <a:cubicBezTo>
                    <a:pt x="1212127" y="126164"/>
                    <a:pt x="1175738" y="162552"/>
                    <a:pt x="1130850" y="162552"/>
                  </a:cubicBezTo>
                  <a:lnTo>
                    <a:pt x="81276" y="162552"/>
                  </a:lnTo>
                  <a:cubicBezTo>
                    <a:pt x="59720" y="162552"/>
                    <a:pt x="39047" y="153989"/>
                    <a:pt x="23805" y="138747"/>
                  </a:cubicBezTo>
                  <a:cubicBezTo>
                    <a:pt x="8563" y="123505"/>
                    <a:pt x="0" y="102832"/>
                    <a:pt x="0" y="81276"/>
                  </a:cubicBezTo>
                  <a:lnTo>
                    <a:pt x="0" y="81276"/>
                  </a:lnTo>
                  <a:cubicBezTo>
                    <a:pt x="0" y="59720"/>
                    <a:pt x="8563" y="39047"/>
                    <a:pt x="23805" y="23805"/>
                  </a:cubicBezTo>
                  <a:cubicBezTo>
                    <a:pt x="39047" y="8563"/>
                    <a:pt x="59720" y="0"/>
                    <a:pt x="81276" y="0"/>
                  </a:cubicBezTo>
                  <a:close/>
                </a:path>
              </a:pathLst>
            </a:custGeom>
            <a:solidFill>
              <a:srgbClr val="EF303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12127" cy="200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109596" y="2142998"/>
            <a:ext cx="10861406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b="1" spc="-195">
                <a:solidFill>
                  <a:srgbClr val="EF303F"/>
                </a:solidFill>
                <a:latin typeface="Inter Bold"/>
                <a:ea typeface="Inter Bold"/>
                <a:cs typeface="Inter Bold"/>
                <a:sym typeface="Inter Bold"/>
              </a:rPr>
              <a:t>Patterns - Création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18161" y="5089463"/>
            <a:ext cx="314494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Singleton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93479" y="5815475"/>
            <a:ext cx="10941139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Implémentation: AppLogger et FileStorage.</a:t>
            </a:r>
          </a:p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Utilité : Centralise l'accès aux logs et aux fichiers pour éviter les conflits d'écriture concurrents.</a:t>
            </a:r>
          </a:p>
          <a:p>
            <a:pPr algn="just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318161" y="7085681"/>
            <a:ext cx="688602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Factory Method 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93479" y="7683535"/>
            <a:ext cx="10941139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Implémentation: PaymentFactory.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Utilité : Délègue la création des objets (Carte, PayPal) selon une chaîne de caractères, isolant la logique de création du code métier.</a:t>
            </a:r>
          </a:p>
          <a:p>
            <a:pPr algn="just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8700" y="1024986"/>
            <a:ext cx="2885503" cy="3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14"/>
              </a:lnSpc>
              <a:spcBef>
                <a:spcPct val="0"/>
              </a:spcBef>
            </a:pPr>
            <a:r>
              <a:rPr lang="en-US" sz="2543" b="1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NIMBA LIBRAIRIE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5" r="-1605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0209916" y="0"/>
            <a:ext cx="8078084" cy="10287000"/>
            <a:chOff x="0" y="0"/>
            <a:chExt cx="2068140" cy="26336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8140" cy="2633664"/>
            </a:xfrm>
            <a:custGeom>
              <a:avLst/>
              <a:gdLst/>
              <a:ahLst/>
              <a:cxnLst/>
              <a:rect l="l" t="t" r="r" b="b"/>
              <a:pathLst>
                <a:path w="2068140" h="2633664">
                  <a:moveTo>
                    <a:pt x="0" y="0"/>
                  </a:moveTo>
                  <a:lnTo>
                    <a:pt x="2068140" y="0"/>
                  </a:lnTo>
                  <a:lnTo>
                    <a:pt x="2068140" y="2633664"/>
                  </a:lnTo>
                  <a:lnTo>
                    <a:pt x="0" y="2633664"/>
                  </a:lnTo>
                  <a:close/>
                </a:path>
              </a:pathLst>
            </a:custGeom>
            <a:blipFill>
              <a:blip r:embed="rId3">
                <a:alphaModFix amt="70000"/>
              </a:blip>
              <a:stretch>
                <a:fillRect l="-63321" r="-63321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5" name="Freeform 5"/>
          <p:cNvSpPr/>
          <p:nvPr/>
        </p:nvSpPr>
        <p:spPr>
          <a:xfrm>
            <a:off x="16434618" y="1058398"/>
            <a:ext cx="824682" cy="206170"/>
          </a:xfrm>
          <a:custGeom>
            <a:avLst/>
            <a:gdLst/>
            <a:ahLst/>
            <a:cxnLst/>
            <a:rect l="l" t="t" r="r" b="b"/>
            <a:pathLst>
              <a:path w="824682" h="206170">
                <a:moveTo>
                  <a:pt x="0" y="0"/>
                </a:moveTo>
                <a:lnTo>
                  <a:pt x="824682" y="0"/>
                </a:lnTo>
                <a:lnTo>
                  <a:pt x="824682" y="206171"/>
                </a:lnTo>
                <a:lnTo>
                  <a:pt x="0" y="2061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-495809" y="848953"/>
            <a:ext cx="4602293" cy="617191"/>
            <a:chOff x="0" y="0"/>
            <a:chExt cx="1212127" cy="1625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2127" cy="162552"/>
            </a:xfrm>
            <a:custGeom>
              <a:avLst/>
              <a:gdLst/>
              <a:ahLst/>
              <a:cxnLst/>
              <a:rect l="l" t="t" r="r" b="b"/>
              <a:pathLst>
                <a:path w="1212127" h="162552">
                  <a:moveTo>
                    <a:pt x="81276" y="0"/>
                  </a:moveTo>
                  <a:lnTo>
                    <a:pt x="1130850" y="0"/>
                  </a:lnTo>
                  <a:cubicBezTo>
                    <a:pt x="1152406" y="0"/>
                    <a:pt x="1173079" y="8563"/>
                    <a:pt x="1188321" y="23805"/>
                  </a:cubicBezTo>
                  <a:cubicBezTo>
                    <a:pt x="1203564" y="39047"/>
                    <a:pt x="1212127" y="59720"/>
                    <a:pt x="1212127" y="81276"/>
                  </a:cubicBezTo>
                  <a:lnTo>
                    <a:pt x="1212127" y="81276"/>
                  </a:lnTo>
                  <a:cubicBezTo>
                    <a:pt x="1212127" y="126164"/>
                    <a:pt x="1175738" y="162552"/>
                    <a:pt x="1130850" y="162552"/>
                  </a:cubicBezTo>
                  <a:lnTo>
                    <a:pt x="81276" y="162552"/>
                  </a:lnTo>
                  <a:cubicBezTo>
                    <a:pt x="59720" y="162552"/>
                    <a:pt x="39047" y="153989"/>
                    <a:pt x="23805" y="138747"/>
                  </a:cubicBezTo>
                  <a:cubicBezTo>
                    <a:pt x="8563" y="123505"/>
                    <a:pt x="0" y="102832"/>
                    <a:pt x="0" y="81276"/>
                  </a:cubicBezTo>
                  <a:lnTo>
                    <a:pt x="0" y="81276"/>
                  </a:lnTo>
                  <a:cubicBezTo>
                    <a:pt x="0" y="59720"/>
                    <a:pt x="8563" y="39047"/>
                    <a:pt x="23805" y="23805"/>
                  </a:cubicBezTo>
                  <a:cubicBezTo>
                    <a:pt x="39047" y="8563"/>
                    <a:pt x="59720" y="0"/>
                    <a:pt x="81276" y="0"/>
                  </a:cubicBezTo>
                  <a:close/>
                </a:path>
              </a:pathLst>
            </a:custGeom>
            <a:solidFill>
              <a:srgbClr val="EF303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12127" cy="200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05338" y="3501672"/>
            <a:ext cx="13535654" cy="6252125"/>
            <a:chOff x="0" y="0"/>
            <a:chExt cx="3564946" cy="16466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64946" cy="1646650"/>
            </a:xfrm>
            <a:custGeom>
              <a:avLst/>
              <a:gdLst/>
              <a:ahLst/>
              <a:cxnLst/>
              <a:rect l="l" t="t" r="r" b="b"/>
              <a:pathLst>
                <a:path w="3564946" h="1646650">
                  <a:moveTo>
                    <a:pt x="0" y="0"/>
                  </a:moveTo>
                  <a:lnTo>
                    <a:pt x="3564946" y="0"/>
                  </a:lnTo>
                  <a:lnTo>
                    <a:pt x="3564946" y="1646650"/>
                  </a:lnTo>
                  <a:lnTo>
                    <a:pt x="0" y="1646650"/>
                  </a:lnTo>
                  <a:close/>
                </a:path>
              </a:pathLst>
            </a:custGeom>
            <a:solidFill>
              <a:srgbClr val="4D090E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564946" cy="1684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2017881"/>
            <a:ext cx="9181216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b="1" spc="-195">
                <a:solidFill>
                  <a:srgbClr val="EF303F"/>
                </a:solidFill>
                <a:latin typeface="Inter Bold"/>
                <a:ea typeface="Inter Bold"/>
                <a:cs typeface="Inter Bold"/>
                <a:sym typeface="Inter Bold"/>
              </a:rPr>
              <a:t>Patterns - Structurels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024986"/>
            <a:ext cx="2885503" cy="3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14"/>
              </a:lnSpc>
              <a:spcBef>
                <a:spcPct val="0"/>
              </a:spcBef>
            </a:pPr>
            <a:r>
              <a:rPr lang="en-US" sz="2543" b="1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NIMBA LIBRAIRIE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96133" y="3982032"/>
            <a:ext cx="314494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Decorator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71451" y="4708043"/>
            <a:ext cx="10941139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Implémentation : Receipt (Base -&gt; Taxe -&gt; Footer).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Rôle : Permet d'ajouter dynamiquement des options au ticket de caisse (TVA, message) sans modifier la classe de base.</a:t>
            </a:r>
          </a:p>
          <a:p>
            <a:pPr algn="just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296133" y="7856080"/>
            <a:ext cx="688602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Composite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71451" y="8394879"/>
            <a:ext cx="10941139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Implémentation : Gestion des Catégories.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Rôle : Traite de manière uniforme un livre individuel ou une catégorie entière de livres.</a:t>
            </a:r>
          </a:p>
          <a:p>
            <a:pPr algn="just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296133" y="6021223"/>
            <a:ext cx="314494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Adapter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71451" y="6561950"/>
            <a:ext cx="10941139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Implémentation : PaypalAdapter.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Rôle : Rend compatible le client externe simulé (ExternalPaypalClient) avec l'interface interne de l'application.</a:t>
            </a:r>
          </a:p>
          <a:p>
            <a:pPr algn="just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924</Words>
  <Application>Microsoft Office PowerPoint</Application>
  <PresentationFormat>Personnalisé</PresentationFormat>
  <Paragraphs>119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TT Fors</vt:lpstr>
      <vt:lpstr>TT Fors Bold</vt:lpstr>
      <vt:lpstr>Calibri</vt:lpstr>
      <vt:lpstr>Inter Bold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Presentation_POO_Avancées</dc:title>
  <cp:lastModifiedBy>BANGOURA Ahmed Rachid</cp:lastModifiedBy>
  <cp:revision>2</cp:revision>
  <dcterms:created xsi:type="dcterms:W3CDTF">2006-08-16T00:00:00Z</dcterms:created>
  <dcterms:modified xsi:type="dcterms:W3CDTF">2026-01-21T09:07:38Z</dcterms:modified>
  <dc:identifier>DAG-5_h0kF8</dc:identifier>
</cp:coreProperties>
</file>